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384" r:id="rId3"/>
    <p:sldId id="409" r:id="rId4"/>
    <p:sldId id="405" r:id="rId5"/>
    <p:sldId id="408" r:id="rId6"/>
    <p:sldId id="410" r:id="rId7"/>
    <p:sldId id="411" r:id="rId8"/>
    <p:sldId id="40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1B1B"/>
    <a:srgbClr val="CBD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8" autoAdjust="0"/>
    <p:restoredTop sz="94660"/>
  </p:normalViewPr>
  <p:slideViewPr>
    <p:cSldViewPr>
      <p:cViewPr varScale="1">
        <p:scale>
          <a:sx n="89" d="100"/>
          <a:sy n="89" d="100"/>
        </p:scale>
        <p:origin x="117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CC17A48-D010-4B40-AE19-2B0C870EC395}" type="datetimeFigureOut">
              <a:rPr lang="en-US"/>
              <a:pPr>
                <a:defRPr/>
              </a:pPr>
              <a:t>10/5/2022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3135D7-3DA5-4D8A-9165-4852192112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53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0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76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07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86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59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91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47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6B181-3069-4377-B4D6-77150BF4D133}" type="datetimeFigureOut">
              <a:rPr lang="en-US"/>
              <a:pPr>
                <a:defRPr/>
              </a:pPr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DEB63-0872-4BBA-B416-8E74F348AD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F35F4-6851-45EF-B127-D3FDDE2C70E7}" type="datetimeFigureOut">
              <a:rPr lang="en-US"/>
              <a:pPr>
                <a:defRPr/>
              </a:pPr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FDFFB-AFF8-4811-A49A-E8AD5395DB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25CD-C514-4F86-97DD-E7FF43D84A91}" type="datetimeFigureOut">
              <a:rPr lang="en-US"/>
              <a:pPr>
                <a:defRPr/>
              </a:pPr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81869-A094-4AFC-B47C-F57053FFBE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1C26C-499B-4E5D-915C-A89566355E58}" type="datetimeFigureOut">
              <a:rPr lang="en-US"/>
              <a:pPr>
                <a:defRPr/>
              </a:pPr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9EC6C-2FCD-4AAB-8538-C2696EDF87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7B5DE-6954-452F-9D78-460249942938}" type="datetimeFigureOut">
              <a:rPr lang="en-US"/>
              <a:pPr>
                <a:defRPr/>
              </a:pPr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C3452-3287-4B83-8290-DCC3DCA2DF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F2A66-3B6A-4915-8CEC-D9F3057EF57D}" type="datetimeFigureOut">
              <a:rPr lang="en-US"/>
              <a:pPr>
                <a:defRPr/>
              </a:pPr>
              <a:t>10/5/2022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E70B3-10C8-4ACC-BF02-6BC285557C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20DDD-5AFB-4F8D-8304-B32DB4C50DCF}" type="datetimeFigureOut">
              <a:rPr lang="en-US"/>
              <a:pPr>
                <a:defRPr/>
              </a:pPr>
              <a:t>10/5/2022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24DD5-3849-4605-9509-E29A85000D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CAB90-CF3C-40E6-AE90-3A13C8602B01}" type="datetimeFigureOut">
              <a:rPr lang="en-US"/>
              <a:pPr>
                <a:defRPr/>
              </a:pPr>
              <a:t>10/5/2022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F6B76-1AA2-47C6-9CB5-1019B110A2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FFF05-B77F-455B-B7D0-24B883D54827}" type="datetimeFigureOut">
              <a:rPr lang="en-US"/>
              <a:pPr>
                <a:defRPr/>
              </a:pPr>
              <a:t>10/5/2022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3EF57-D3AE-41C9-A436-06CD84C6C8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5BF87-5D63-4AAC-B26E-2E89BFD847D5}" type="datetimeFigureOut">
              <a:rPr lang="en-US"/>
              <a:pPr>
                <a:defRPr/>
              </a:pPr>
              <a:t>10/5/2022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3A01F-9136-41FB-8FA2-4E2EE416AD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74D08-4E79-4142-BD72-E62C05F81B36}" type="datetimeFigureOut">
              <a:rPr lang="en-US"/>
              <a:pPr>
                <a:defRPr/>
              </a:pPr>
              <a:t>10/5/2022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D25D8-19B6-4EC4-9A9E-D97AA52FE2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E4593F-F91C-4AA3-9ADE-D1A032C30316}" type="datetimeFigureOut">
              <a:rPr lang="en-US"/>
              <a:pPr>
                <a:defRPr/>
              </a:pPr>
              <a:t>10/5/2022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E1B14A-CDB6-46BA-9A56-9C82B20908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11" r:id="rId9"/>
    <p:sldLayoutId id="2147483710" r:id="rId10"/>
    <p:sldLayoutId id="21474837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5250" y="96168"/>
            <a:ext cx="8915400" cy="6553200"/>
          </a:xfrm>
          <a:prstGeom prst="rect">
            <a:avLst/>
          </a:prstGeom>
          <a:ln>
            <a:solidFill>
              <a:srgbClr val="B31B1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342" name="TextBox 8"/>
          <p:cNvSpPr txBox="1">
            <a:spLocks noChangeArrowheads="1"/>
          </p:cNvSpPr>
          <p:nvPr/>
        </p:nvSpPr>
        <p:spPr bwMode="auto">
          <a:xfrm>
            <a:off x="151617" y="1652913"/>
            <a:ext cx="8839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>
                <a:solidFill>
                  <a:srgbClr val="B31B1B"/>
                </a:solidFill>
                <a:latin typeface="+mn-lt"/>
              </a:rPr>
              <a:t>How to develop and communicate</a:t>
            </a:r>
          </a:p>
          <a:p>
            <a:pPr algn="ctr"/>
            <a:r>
              <a:rPr lang="en-US" sz="4000" b="1" dirty="0">
                <a:solidFill>
                  <a:srgbClr val="B31B1B"/>
                </a:solidFill>
                <a:latin typeface="+mn-lt"/>
              </a:rPr>
              <a:t>a research vision</a:t>
            </a:r>
          </a:p>
        </p:txBody>
      </p:sp>
      <p:sp>
        <p:nvSpPr>
          <p:cNvPr id="14343" name="TextBox 9"/>
          <p:cNvSpPr txBox="1">
            <a:spLocks noChangeArrowheads="1"/>
          </p:cNvSpPr>
          <p:nvPr/>
        </p:nvSpPr>
        <p:spPr bwMode="auto">
          <a:xfrm>
            <a:off x="443917" y="4205091"/>
            <a:ext cx="86868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+mn-lt"/>
              </a:rPr>
              <a:t>Chris Barrett, Cornell University</a:t>
            </a:r>
          </a:p>
          <a:p>
            <a:pPr algn="ctr"/>
            <a:r>
              <a:rPr lang="en-US" sz="2400" dirty="0" err="1">
                <a:solidFill>
                  <a:srgbClr val="C00000"/>
                </a:solidFill>
                <a:latin typeface="+mn-lt"/>
              </a:rPr>
              <a:t>AgEcon</a:t>
            </a:r>
            <a:r>
              <a:rPr lang="en-US" sz="2400" dirty="0">
                <a:solidFill>
                  <a:srgbClr val="C00000"/>
                </a:solidFill>
                <a:latin typeface="+mn-lt"/>
              </a:rPr>
              <a:t> Meet </a:t>
            </a:r>
            <a:r>
              <a:rPr lang="en-US" sz="2400" i="0" dirty="0">
                <a:solidFill>
                  <a:srgbClr val="C00000"/>
                </a:solidFill>
                <a:effectLst/>
                <a:latin typeface="+mn-lt"/>
              </a:rPr>
              <a:t>185th EAAE seminar on </a:t>
            </a:r>
          </a:p>
          <a:p>
            <a:pPr algn="ctr"/>
            <a:r>
              <a:rPr lang="en-US" sz="2400" i="0" dirty="0">
                <a:solidFill>
                  <a:srgbClr val="C00000"/>
                </a:solidFill>
                <a:effectLst/>
                <a:latin typeface="+mn-lt"/>
              </a:rPr>
              <a:t>Early Career Development of Agricultural Economists in Europe</a:t>
            </a:r>
          </a:p>
          <a:p>
            <a:pPr algn="ctr"/>
            <a:r>
              <a:rPr lang="en-US" sz="2400" i="0" dirty="0">
                <a:solidFill>
                  <a:srgbClr val="C00000"/>
                </a:solidFill>
                <a:effectLst/>
                <a:latin typeface="+mn-lt"/>
              </a:rPr>
              <a:t>Göttingen, Germany</a:t>
            </a:r>
            <a:endParaRPr lang="en-US" sz="2400" dirty="0">
              <a:solidFill>
                <a:srgbClr val="C00000"/>
              </a:solidFill>
              <a:latin typeface="+mn-lt"/>
            </a:endParaRPr>
          </a:p>
          <a:p>
            <a:pPr algn="ctr"/>
            <a:r>
              <a:rPr lang="en-US" sz="2400" dirty="0">
                <a:solidFill>
                  <a:srgbClr val="C00000"/>
                </a:solidFill>
                <a:latin typeface="+mn-lt"/>
              </a:rPr>
              <a:t>October 6, 2022</a:t>
            </a:r>
          </a:p>
          <a:p>
            <a:pPr algn="ctr"/>
            <a:endParaRPr lang="en-US" sz="3000" dirty="0">
              <a:latin typeface="Calibri" pitchFamily="34" charset="0"/>
            </a:endParaRPr>
          </a:p>
        </p:txBody>
      </p:sp>
      <p:pic>
        <p:nvPicPr>
          <p:cNvPr id="1026" name="Picture 2" descr="Bachelor&amp;#39;s Degree in Applied Economics and Management | Cornell Dyson">
            <a:extLst>
              <a:ext uri="{FF2B5EF4-FFF2-40B4-BE49-F238E27FC236}">
                <a16:creationId xmlns:a16="http://schemas.microsoft.com/office/drawing/2014/main" id="{78833DC3-3EB1-479F-81CA-DB121C59A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82" y="231802"/>
            <a:ext cx="3505200" cy="751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4938" y="133408"/>
            <a:ext cx="8915400" cy="6567487"/>
          </a:xfrm>
          <a:prstGeom prst="rect">
            <a:avLst/>
          </a:prstGeom>
          <a:ln>
            <a:solidFill>
              <a:srgbClr val="B31B1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 flipV="1">
            <a:off x="134938" y="139700"/>
            <a:ext cx="8915400" cy="774700"/>
          </a:xfrm>
          <a:prstGeom prst="rect">
            <a:avLst/>
          </a:prstGeom>
          <a:solidFill>
            <a:srgbClr val="B31B1B"/>
          </a:solidFill>
          <a:ln w="25400" algn="ctr">
            <a:solidFill>
              <a:srgbClr val="B31B1B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389" name="TextBox 10"/>
          <p:cNvSpPr txBox="1">
            <a:spLocks noChangeArrowheads="1"/>
          </p:cNvSpPr>
          <p:nvPr/>
        </p:nvSpPr>
        <p:spPr bwMode="auto">
          <a:xfrm>
            <a:off x="269185" y="220006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What is a research vision? </a:t>
            </a:r>
            <a:endParaRPr lang="en-US" sz="28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284905" y="1071853"/>
            <a:ext cx="8554295" cy="553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/>
          <a:lstStyle/>
          <a:p>
            <a:pPr>
              <a:buFont typeface="Arial" charset="0"/>
              <a:buNone/>
            </a:pPr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3 core questions to keep asking yourself. This never ends. </a:t>
            </a:r>
          </a:p>
          <a:p>
            <a:pPr>
              <a:buFont typeface="Arial" charset="0"/>
              <a:buNone/>
            </a:pPr>
            <a:endParaRPr lang="en-US" sz="2400" b="1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en-US" sz="2400" b="1" dirty="0">
                <a:latin typeface="Calibri" pitchFamily="34" charset="0"/>
              </a:rPr>
              <a:t>1. What is your passion? </a:t>
            </a:r>
            <a:r>
              <a:rPr lang="en-US" sz="2400" dirty="0">
                <a:latin typeface="Calibri" pitchFamily="34" charset="0"/>
              </a:rPr>
              <a:t>Life’s short. Do research that excites you. </a:t>
            </a:r>
          </a:p>
          <a:p>
            <a:pPr>
              <a:buFont typeface="Arial" charset="0"/>
              <a:buNone/>
            </a:pPr>
            <a:endParaRPr lang="en-US" sz="2400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en-US" sz="2400" b="1" dirty="0">
                <a:latin typeface="Calibri" pitchFamily="34" charset="0"/>
              </a:rPr>
              <a:t>2. Where can you make an impact? </a:t>
            </a:r>
            <a:r>
              <a:rPr lang="en-US" sz="2400" dirty="0">
                <a:latin typeface="Calibri" pitchFamily="34" charset="0"/>
              </a:rPr>
              <a:t>Research is hard. And we’re all deeply privileged. Make sure your efforts pay off for others. </a:t>
            </a:r>
          </a:p>
          <a:p>
            <a:pPr>
              <a:buFont typeface="Arial" charset="0"/>
              <a:buNone/>
            </a:pPr>
            <a:endParaRPr lang="en-US" sz="2400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en-US" sz="2400" b="1" dirty="0">
                <a:latin typeface="Calibri" pitchFamily="34" charset="0"/>
              </a:rPr>
              <a:t>3. What’s your comparative advantage? </a:t>
            </a:r>
            <a:r>
              <a:rPr lang="en-US" sz="2400" dirty="0">
                <a:latin typeface="Calibri" pitchFamily="34" charset="0"/>
              </a:rPr>
              <a:t>Specialize and/or collaborate, as appropriate to your individual circumstances. </a:t>
            </a:r>
          </a:p>
          <a:p>
            <a:pPr>
              <a:buFont typeface="Arial" charset="0"/>
              <a:buNone/>
            </a:pPr>
            <a:endParaRPr lang="en-US" sz="2400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endParaRPr lang="en-US" sz="2400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The answers to those three questions define your research vision.</a:t>
            </a:r>
          </a:p>
          <a:p>
            <a:pPr>
              <a:buFont typeface="Arial" charset="0"/>
              <a:buNone/>
            </a:pP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46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4938" y="133408"/>
            <a:ext cx="8915400" cy="6567487"/>
          </a:xfrm>
          <a:prstGeom prst="rect">
            <a:avLst/>
          </a:prstGeom>
          <a:ln>
            <a:solidFill>
              <a:srgbClr val="B31B1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 flipV="1">
            <a:off x="134938" y="139700"/>
            <a:ext cx="8915400" cy="774700"/>
          </a:xfrm>
          <a:prstGeom prst="rect">
            <a:avLst/>
          </a:prstGeom>
          <a:solidFill>
            <a:srgbClr val="B31B1B"/>
          </a:solidFill>
          <a:ln w="25400" algn="ctr">
            <a:solidFill>
              <a:srgbClr val="B31B1B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389" name="TextBox 10"/>
          <p:cNvSpPr txBox="1">
            <a:spLocks noChangeArrowheads="1"/>
          </p:cNvSpPr>
          <p:nvPr/>
        </p:nvSpPr>
        <p:spPr bwMode="auto">
          <a:xfrm>
            <a:off x="269185" y="220006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Then what? Stochastic dynamic programming!!!</a:t>
            </a:r>
            <a:endParaRPr lang="en-US" sz="28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284905" y="1071853"/>
            <a:ext cx="8554295" cy="5534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/>
          <a:lstStyle/>
          <a:p>
            <a:pPr>
              <a:buFont typeface="Arial" charset="0"/>
              <a:buNone/>
            </a:pPr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Once you answer those three questions, recognize that …</a:t>
            </a:r>
          </a:p>
          <a:p>
            <a:pPr>
              <a:buFont typeface="Arial" charset="0"/>
              <a:buNone/>
            </a:pPr>
            <a:endParaRPr lang="en-US" sz="2400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en-US" sz="2400" b="1" dirty="0">
                <a:latin typeface="Calibri" pitchFamily="34" charset="0"/>
              </a:rPr>
              <a:t>Research management is a stochastic DP: Use backward induction </a:t>
            </a:r>
            <a:r>
              <a:rPr lang="en-US" sz="2400" dirty="0">
                <a:latin typeface="Calibri" pitchFamily="34" charset="0"/>
              </a:rPr>
              <a:t>(you knew there was some reason you took macro! </a:t>
            </a:r>
            <a:r>
              <a:rPr lang="en-US" sz="2400" dirty="0">
                <a:latin typeface="Calibri" pitchFamily="34" charset="0"/>
                <a:sym typeface="Wingdings" panose="05000000000000000000" pitchFamily="2" charset="2"/>
              </a:rPr>
              <a:t> )</a:t>
            </a:r>
          </a:p>
          <a:p>
            <a:pPr>
              <a:buFont typeface="Arial" charset="0"/>
              <a:buNone/>
            </a:pPr>
            <a:endParaRPr lang="en-US" sz="2400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en-US" sz="2400" b="1" dirty="0">
                <a:latin typeface="Calibri" pitchFamily="34" charset="0"/>
              </a:rPr>
              <a:t>   - Where do you want to be post-promotion to Full Professor? </a:t>
            </a:r>
          </a:p>
          <a:p>
            <a:pPr>
              <a:buFont typeface="Arial" charset="0"/>
              <a:buNone/>
            </a:pPr>
            <a:endParaRPr lang="en-US" sz="2400" b="1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en-US" sz="2400" b="1" dirty="0">
                <a:latin typeface="Calibri" pitchFamily="34" charset="0"/>
              </a:rPr>
              <a:t>   - Know the difference between the control and state variables</a:t>
            </a:r>
          </a:p>
          <a:p>
            <a:pPr>
              <a:buFont typeface="Arial" charset="0"/>
              <a:buNone/>
            </a:pPr>
            <a:endParaRPr lang="en-US" sz="2400" b="1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en-US" sz="2400" b="1" dirty="0">
                <a:latin typeface="Calibri" pitchFamily="34" charset="0"/>
              </a:rPr>
              <a:t>   - Be prepared to adapt to stochastic events.</a:t>
            </a:r>
          </a:p>
          <a:p>
            <a:pPr>
              <a:buFont typeface="Arial" charset="0"/>
              <a:buNone/>
            </a:pPr>
            <a:endParaRPr lang="en-US" sz="2400" b="1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en-US" sz="2400" b="1" dirty="0">
                <a:latin typeface="Calibri" pitchFamily="34" charset="0"/>
              </a:rPr>
              <a:t>   - Understand the time lags between inputs and payoffs</a:t>
            </a:r>
          </a:p>
          <a:p>
            <a:pPr>
              <a:buFont typeface="Arial" charset="0"/>
              <a:buNone/>
            </a:pPr>
            <a:endParaRPr lang="en-US" sz="2400" b="1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en-US" sz="2400" b="1" dirty="0">
                <a:latin typeface="Calibri" pitchFamily="34" charset="0"/>
              </a:rPr>
              <a:t>   - Is there a natural sequence or simultaneity to actions? </a:t>
            </a:r>
            <a:endParaRPr lang="en-US" sz="2400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60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" y="171785"/>
            <a:ext cx="8915400" cy="6567487"/>
          </a:xfrm>
          <a:prstGeom prst="rect">
            <a:avLst/>
          </a:prstGeom>
          <a:ln>
            <a:solidFill>
              <a:srgbClr val="B31B1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 flipV="1">
            <a:off x="134938" y="139700"/>
            <a:ext cx="8894762" cy="799560"/>
          </a:xfrm>
          <a:prstGeom prst="rect">
            <a:avLst/>
          </a:prstGeom>
          <a:solidFill>
            <a:srgbClr val="B31B1B"/>
          </a:solidFill>
          <a:ln w="25400" algn="ctr">
            <a:solidFill>
              <a:srgbClr val="B31B1B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389" name="TextBox 10"/>
          <p:cNvSpPr txBox="1">
            <a:spLocks noChangeArrowheads="1"/>
          </p:cNvSpPr>
          <p:nvPr/>
        </p:nvSpPr>
        <p:spPr bwMode="auto">
          <a:xfrm>
            <a:off x="228600" y="2286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 research program is like a jigsaw puzzle</a:t>
            </a:r>
            <a:endParaRPr lang="en-US" sz="28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269665" y="996075"/>
            <a:ext cx="8401895" cy="41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/>
          <a:lstStyle/>
          <a:p>
            <a:pPr>
              <a:buFont typeface="Arial" charset="0"/>
              <a:buNone/>
            </a:pPr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Start with your research vision, simply described … </a:t>
            </a:r>
            <a:endParaRPr lang="en-US" sz="2400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12FF2BEB-8E3E-3D80-173A-EE22A308BF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" t="992" r="3846" b="7509"/>
          <a:stretch/>
        </p:blipFill>
        <p:spPr bwMode="auto">
          <a:xfrm>
            <a:off x="1973228" y="1522092"/>
            <a:ext cx="5218181" cy="3745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70471F-7C46-C7C3-D5B6-5BFD0EA14813}"/>
              </a:ext>
            </a:extLst>
          </p:cNvPr>
          <p:cNvSpPr txBox="1"/>
          <p:nvPr/>
        </p:nvSpPr>
        <p:spPr>
          <a:xfrm>
            <a:off x="5029200" y="518405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Image: wikihow.com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E8D4922-D321-2596-4DA7-8EE3FC82D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870" y="5489896"/>
            <a:ext cx="8401895" cy="41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/>
          <a:lstStyle/>
          <a:p>
            <a:pPr>
              <a:buFont typeface="Arial" charset="0"/>
              <a:buNone/>
            </a:pPr>
            <a:r>
              <a:rPr lang="en-US" sz="2400" b="1" dirty="0">
                <a:latin typeface="Calibri" pitchFamily="34" charset="0"/>
              </a:rPr>
              <a:t>Mine: “help reduce unnecessary human suffering”</a:t>
            </a:r>
          </a:p>
          <a:p>
            <a:pPr>
              <a:buFont typeface="Arial" charset="0"/>
              <a:buNone/>
            </a:pPr>
            <a:r>
              <a:rPr lang="en-US" sz="2400" b="1" dirty="0">
                <a:latin typeface="Calibri" pitchFamily="34" charset="0"/>
              </a:rPr>
              <a:t>Lucie </a:t>
            </a:r>
            <a:r>
              <a:rPr lang="en-US" sz="2400" b="1" dirty="0" err="1">
                <a:latin typeface="Calibri" pitchFamily="34" charset="0"/>
              </a:rPr>
              <a:t>Maruejols</a:t>
            </a:r>
            <a:r>
              <a:rPr lang="en-US" sz="2400" b="1" dirty="0">
                <a:latin typeface="Calibri" pitchFamily="34" charset="0"/>
              </a:rPr>
              <a:t>: “Implications of energy transition for the food sector and rural communities” … AWESOME!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97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" y="171785"/>
            <a:ext cx="8915400" cy="6567487"/>
          </a:xfrm>
          <a:prstGeom prst="rect">
            <a:avLst/>
          </a:prstGeom>
          <a:ln>
            <a:solidFill>
              <a:srgbClr val="B31B1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 flipV="1">
            <a:off x="134938" y="139700"/>
            <a:ext cx="8894762" cy="799560"/>
          </a:xfrm>
          <a:prstGeom prst="rect">
            <a:avLst/>
          </a:prstGeom>
          <a:solidFill>
            <a:srgbClr val="B31B1B"/>
          </a:solidFill>
          <a:ln w="25400" algn="ctr">
            <a:solidFill>
              <a:srgbClr val="B31B1B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389" name="TextBox 10"/>
          <p:cNvSpPr txBox="1">
            <a:spLocks noChangeArrowheads="1"/>
          </p:cNvSpPr>
          <p:nvPr/>
        </p:nvSpPr>
        <p:spPr bwMode="auto">
          <a:xfrm>
            <a:off x="228600" y="2286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 research program is like a jigsaw puzzle</a:t>
            </a:r>
            <a:endParaRPr lang="en-US" sz="28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284905" y="996203"/>
            <a:ext cx="8401895" cy="41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/>
          <a:lstStyle/>
          <a:p>
            <a:pPr>
              <a:buFont typeface="Arial" charset="0"/>
              <a:buNone/>
            </a:pPr>
            <a:r>
              <a:rPr lang="en-US" sz="2400" b="1" dirty="0">
                <a:latin typeface="Calibri" pitchFamily="34" charset="0"/>
              </a:rPr>
              <a:t>Tackle pieces strategically (e.g., define boundaries, make obvious connections right away, don’t sweat temporary blank spaces)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70471F-7C46-C7C3-D5B6-5BFD0EA14813}"/>
              </a:ext>
            </a:extLst>
          </p:cNvPr>
          <p:cNvSpPr txBox="1"/>
          <p:nvPr/>
        </p:nvSpPr>
        <p:spPr>
          <a:xfrm>
            <a:off x="5347361" y="4108675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Image: wikihow.com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E8D4922-D321-2596-4DA7-8EE3FC82D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653" y="4498315"/>
            <a:ext cx="8713419" cy="41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/>
          <a:lstStyle/>
          <a:p>
            <a:pPr>
              <a:buFont typeface="Arial" charset="0"/>
              <a:buNone/>
            </a:pPr>
            <a:r>
              <a:rPr lang="en-US" sz="2400" b="1" dirty="0">
                <a:latin typeface="Calibri" pitchFamily="34" charset="0"/>
              </a:rPr>
              <a:t>It may not be obvious to others what the broader vision is. </a:t>
            </a:r>
          </a:p>
          <a:p>
            <a:pPr>
              <a:buFont typeface="Arial" charset="0"/>
              <a:buNone/>
            </a:pPr>
            <a:endParaRPr lang="en-US" sz="2400" b="1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en-US" sz="2400" b="1" dirty="0">
                <a:latin typeface="Calibri" pitchFamily="34" charset="0"/>
              </a:rPr>
              <a:t>So explain how pieces fit together in general, simple terms.</a:t>
            </a:r>
          </a:p>
          <a:p>
            <a:pPr>
              <a:buFont typeface="Arial" charset="0"/>
              <a:buNone/>
            </a:pPr>
            <a:endParaRPr lang="en-US" sz="2400" b="1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en-US" sz="2400" b="1" dirty="0">
                <a:latin typeface="Calibri" pitchFamily="34" charset="0"/>
              </a:rPr>
              <a:t>Then provide more detail on how specific papers/projects fit into the big picture.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94554D4-BFFC-E0E6-0A24-C431E55C85E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2000" t="19231" r="1647" b="29487"/>
          <a:stretch/>
        </p:blipFill>
        <p:spPr>
          <a:xfrm>
            <a:off x="1455782" y="1869598"/>
            <a:ext cx="6060140" cy="232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315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" y="171785"/>
            <a:ext cx="8915400" cy="6567487"/>
          </a:xfrm>
          <a:prstGeom prst="rect">
            <a:avLst/>
          </a:prstGeom>
          <a:ln>
            <a:solidFill>
              <a:srgbClr val="B31B1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 flipV="1">
            <a:off x="134938" y="139700"/>
            <a:ext cx="8894762" cy="799560"/>
          </a:xfrm>
          <a:prstGeom prst="rect">
            <a:avLst/>
          </a:prstGeom>
          <a:solidFill>
            <a:srgbClr val="B31B1B"/>
          </a:solidFill>
          <a:ln w="25400" algn="ctr">
            <a:solidFill>
              <a:srgbClr val="B31B1B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389" name="TextBox 10"/>
          <p:cNvSpPr txBox="1">
            <a:spLocks noChangeArrowheads="1"/>
          </p:cNvSpPr>
          <p:nvPr/>
        </p:nvSpPr>
        <p:spPr bwMode="auto">
          <a:xfrm>
            <a:off x="228600" y="2286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The research statement</a:t>
            </a:r>
            <a:endParaRPr lang="en-US" sz="28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284905" y="1071853"/>
            <a:ext cx="8401895" cy="41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/>
          <a:lstStyle/>
          <a:p>
            <a:pPr>
              <a:buFont typeface="Arial" charset="0"/>
              <a:buNone/>
            </a:pPr>
            <a:r>
              <a:rPr lang="en-US" sz="2400" b="1" dirty="0">
                <a:solidFill>
                  <a:srgbClr val="C00000"/>
                </a:solidFill>
                <a:latin typeface="Calibri" pitchFamily="34" charset="0"/>
              </a:rPr>
              <a:t>Just like your cv …</a:t>
            </a:r>
          </a:p>
          <a:p>
            <a:pPr>
              <a:buFont typeface="Arial" charset="0"/>
              <a:buNone/>
            </a:pPr>
            <a:endParaRPr lang="en-US" sz="2400" b="1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en-US" sz="2400" b="1" dirty="0">
                <a:latin typeface="Calibri" pitchFamily="34" charset="0"/>
              </a:rPr>
              <a:t>Update regularly. Always have a current research statement. </a:t>
            </a:r>
          </a:p>
          <a:p>
            <a:pPr>
              <a:buFont typeface="Arial" charset="0"/>
              <a:buNone/>
            </a:pPr>
            <a:endParaRPr lang="en-US" sz="2400" b="1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en-US" sz="2400" b="1" dirty="0">
                <a:latin typeface="Calibri" pitchFamily="34" charset="0"/>
              </a:rPr>
              <a:t>Provide a brief summary of the most important takeaways first. Then go into the details. </a:t>
            </a:r>
          </a:p>
          <a:p>
            <a:pPr>
              <a:buFont typeface="Arial" charset="0"/>
              <a:buNone/>
            </a:pPr>
            <a:endParaRPr lang="en-US" sz="2400" b="1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en-US" sz="2400" b="1" dirty="0">
                <a:latin typeface="Calibri" pitchFamily="34" charset="0"/>
              </a:rPr>
              <a:t>You don’t need to fit in absolutely everything you ever did. </a:t>
            </a:r>
          </a:p>
          <a:p>
            <a:pPr>
              <a:buFont typeface="Arial" charset="0"/>
              <a:buNone/>
            </a:pPr>
            <a:endParaRPr lang="en-US" sz="2400" b="1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en-US" sz="2400" b="1" dirty="0">
                <a:latin typeface="Calibri" pitchFamily="34" charset="0"/>
              </a:rPr>
              <a:t>Make it easy to read – enough white space, big enough font, etc.  </a:t>
            </a:r>
          </a:p>
          <a:p>
            <a:pPr>
              <a:buFont typeface="Arial" charset="0"/>
              <a:buNone/>
            </a:pPr>
            <a:endParaRPr lang="en-US" sz="2400" b="1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en-US" sz="2400" b="1" dirty="0">
                <a:latin typeface="Calibri" pitchFamily="34" charset="0"/>
              </a:rPr>
              <a:t>Pay careful attention to details – sloppiness in small, obvious things suggests there’s sloppiness in bigger, less obvious ones</a:t>
            </a:r>
          </a:p>
          <a:p>
            <a:pPr>
              <a:buFont typeface="Arial" charset="0"/>
              <a:buNone/>
            </a:pPr>
            <a:endParaRPr lang="en-US" sz="2400" b="1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endParaRPr lang="en-US" sz="2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31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" y="171785"/>
            <a:ext cx="8915400" cy="6567487"/>
          </a:xfrm>
          <a:prstGeom prst="rect">
            <a:avLst/>
          </a:prstGeom>
          <a:ln>
            <a:solidFill>
              <a:srgbClr val="B31B1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 flipV="1">
            <a:off x="134938" y="139700"/>
            <a:ext cx="8894762" cy="799560"/>
          </a:xfrm>
          <a:prstGeom prst="rect">
            <a:avLst/>
          </a:prstGeom>
          <a:solidFill>
            <a:srgbClr val="B31B1B"/>
          </a:solidFill>
          <a:ln w="25400" algn="ctr">
            <a:solidFill>
              <a:srgbClr val="B31B1B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en-US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389" name="TextBox 10"/>
          <p:cNvSpPr txBox="1">
            <a:spLocks noChangeArrowheads="1"/>
          </p:cNvSpPr>
          <p:nvPr/>
        </p:nvSpPr>
        <p:spPr bwMode="auto">
          <a:xfrm>
            <a:off x="228600" y="22860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 research program is like a jigsaw puzzle</a:t>
            </a:r>
            <a:endParaRPr lang="en-US" sz="2800" b="1" i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284905" y="1071853"/>
            <a:ext cx="8401895" cy="418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/>
          <a:lstStyle/>
          <a:p>
            <a:pPr>
              <a:buFont typeface="Arial" charset="0"/>
              <a:buNone/>
            </a:pPr>
            <a:r>
              <a:rPr lang="en-US" sz="2400" b="1" dirty="0">
                <a:latin typeface="Calibri" pitchFamily="34" charset="0"/>
              </a:rPr>
              <a:t>It’s often most fun to do puzzles with others </a:t>
            </a:r>
            <a:r>
              <a:rPr lang="en-US" sz="2400" b="1" dirty="0">
                <a:latin typeface="Calibri" pitchFamily="34" charset="0"/>
                <a:sym typeface="Wingdings" panose="05000000000000000000" pitchFamily="2" charset="2"/>
              </a:rPr>
              <a:t> </a:t>
            </a:r>
            <a:br>
              <a:rPr lang="en-US" sz="2400" b="1" dirty="0">
                <a:latin typeface="Calibri" pitchFamily="34" charset="0"/>
              </a:rPr>
            </a:br>
            <a:endParaRPr lang="en-US" sz="2400" b="1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endParaRPr lang="en-US" sz="2400" b="1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endParaRPr lang="en-US" sz="2400" b="1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endParaRPr lang="en-US" sz="2400" b="1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endParaRPr lang="en-US" sz="2400" b="1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endParaRPr lang="en-US" sz="2400" b="1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endParaRPr lang="en-US" sz="2400" b="1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endParaRPr lang="en-US" sz="2400" b="1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endParaRPr lang="en-US" sz="2400" b="1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en-US" sz="2400" b="1" dirty="0">
                <a:latin typeface="Calibri" pitchFamily="34" charset="0"/>
              </a:rPr>
              <a:t>Ultimately, you frame and keep some puzzles, give others away. </a:t>
            </a:r>
          </a:p>
          <a:p>
            <a:pPr>
              <a:buFont typeface="Arial" charset="0"/>
              <a:buNone/>
            </a:pPr>
            <a:endParaRPr lang="en-US" sz="2400" b="1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en-US" sz="2400" b="1" dirty="0">
                <a:latin typeface="Calibri" pitchFamily="34" charset="0"/>
              </a:rPr>
              <a:t>Done right, the process means as much as the product. </a:t>
            </a:r>
          </a:p>
          <a:p>
            <a:pPr>
              <a:buFont typeface="Arial" charset="0"/>
              <a:buNone/>
            </a:pPr>
            <a:endParaRPr lang="en-US" sz="2400" b="1" dirty="0">
              <a:latin typeface="Calibri" pitchFamily="34" charset="0"/>
            </a:endParaRPr>
          </a:p>
          <a:p>
            <a:pPr>
              <a:buFont typeface="Arial" charset="0"/>
              <a:buNone/>
            </a:pPr>
            <a:endParaRPr lang="en-US" sz="2400" b="1" dirty="0">
              <a:latin typeface="Calibri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2AD836-1F29-034C-0ABD-EF3D6D4467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4127" y="1638506"/>
            <a:ext cx="4743450" cy="266658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627102E-64FA-1124-B282-CD758910B47A}"/>
              </a:ext>
            </a:extLst>
          </p:cNvPr>
          <p:cNvSpPr txBox="1"/>
          <p:nvPr/>
        </p:nvSpPr>
        <p:spPr>
          <a:xfrm>
            <a:off x="4743239" y="424086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Image: CNBC.com</a:t>
            </a:r>
          </a:p>
        </p:txBody>
      </p:sp>
    </p:spTree>
    <p:extLst>
      <p:ext uri="{BB962C8B-B14F-4D97-AF65-F5344CB8AC3E}">
        <p14:creationId xmlns:p14="http://schemas.microsoft.com/office/powerpoint/2010/main" val="3766445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5250" y="96168"/>
            <a:ext cx="8915400" cy="6553200"/>
          </a:xfrm>
          <a:prstGeom prst="rect">
            <a:avLst/>
          </a:prstGeom>
          <a:ln>
            <a:solidFill>
              <a:srgbClr val="B31B1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342" name="TextBox 8"/>
          <p:cNvSpPr txBox="1">
            <a:spLocks noChangeArrowheads="1"/>
          </p:cNvSpPr>
          <p:nvPr/>
        </p:nvSpPr>
        <p:spPr bwMode="auto">
          <a:xfrm>
            <a:off x="171450" y="1621985"/>
            <a:ext cx="88392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>
                <a:solidFill>
                  <a:srgbClr val="B31B1B"/>
                </a:solidFill>
                <a:latin typeface="+mn-lt"/>
              </a:rPr>
              <a:t>I hope this is helpful.</a:t>
            </a:r>
          </a:p>
          <a:p>
            <a:pPr algn="ctr"/>
            <a:endParaRPr lang="en-US" sz="4000" b="1" dirty="0">
              <a:solidFill>
                <a:srgbClr val="B31B1B"/>
              </a:solidFill>
              <a:latin typeface="+mn-lt"/>
            </a:endParaRPr>
          </a:p>
          <a:p>
            <a:pPr algn="ctr"/>
            <a:r>
              <a:rPr lang="en-US" sz="4000" b="1" dirty="0">
                <a:solidFill>
                  <a:srgbClr val="B31B1B"/>
                </a:solidFill>
                <a:latin typeface="+mn-lt"/>
              </a:rPr>
              <a:t>Enjoy the process of reflecting on, pursuing and regularly adapting</a:t>
            </a:r>
          </a:p>
          <a:p>
            <a:pPr algn="ctr"/>
            <a:r>
              <a:rPr lang="en-US" sz="4000" b="1" dirty="0">
                <a:solidFill>
                  <a:srgbClr val="B31B1B"/>
                </a:solidFill>
                <a:latin typeface="+mn-lt"/>
              </a:rPr>
              <a:t>your research vision </a:t>
            </a:r>
          </a:p>
        </p:txBody>
      </p:sp>
      <p:pic>
        <p:nvPicPr>
          <p:cNvPr id="1026" name="Picture 2" descr="Bachelor&amp;#39;s Degree in Applied Economics and Management | Cornell Dyson">
            <a:extLst>
              <a:ext uri="{FF2B5EF4-FFF2-40B4-BE49-F238E27FC236}">
                <a16:creationId xmlns:a16="http://schemas.microsoft.com/office/drawing/2014/main" id="{78833DC3-3EB1-479F-81CA-DB121C59A1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82" y="231802"/>
            <a:ext cx="3505200" cy="751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762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3022</TotalTime>
  <Words>503</Words>
  <Application>Microsoft Office PowerPoint</Application>
  <PresentationFormat>On-screen Show (4:3)</PresentationFormat>
  <Paragraphs>75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IBLI Performance Paper</dc:title>
  <dc:creator>Pin Chantarat</dc:creator>
  <cp:lastModifiedBy>Chris Barrett</cp:lastModifiedBy>
  <cp:revision>168</cp:revision>
  <dcterms:created xsi:type="dcterms:W3CDTF">2009-03-02T19:09:48Z</dcterms:created>
  <dcterms:modified xsi:type="dcterms:W3CDTF">2022-10-06T00:39:53Z</dcterms:modified>
</cp:coreProperties>
</file>